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17297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9190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48914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0018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64193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5090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1975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9130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40200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8358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3661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2360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270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73848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551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44537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7999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008A128-8F72-49D9-A86F-4194ABBE18CC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BE25C-818B-4203-A85F-35521431C11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27372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E1E80-42FC-4DDC-818F-518CE2BECA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/>
              <a:t>Nobeigums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17A6C-6618-44CD-B796-CCE055081B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lv-LV" dirty="0"/>
              <a:t>Tēmas:</a:t>
            </a:r>
          </a:p>
          <a:p>
            <a:pPr algn="l"/>
            <a:r>
              <a:rPr lang="lv-LV" dirty="0"/>
              <a:t>Article</a:t>
            </a:r>
          </a:p>
          <a:p>
            <a:pPr algn="l"/>
            <a:r>
              <a:rPr lang="lv-LV" dirty="0"/>
              <a:t>Suffixes and prefixes</a:t>
            </a:r>
          </a:p>
        </p:txBody>
      </p:sp>
    </p:spTree>
    <p:extLst>
      <p:ext uri="{BB962C8B-B14F-4D97-AF65-F5344CB8AC3E}">
        <p14:creationId xmlns:p14="http://schemas.microsoft.com/office/powerpoint/2010/main" val="4057696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8F050-19EB-4F3F-BC9A-599DB80B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Artikuls a/an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E23CE6B-9DDC-4142-AD86-008EE43C4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558530"/>
              </p:ext>
            </p:extLst>
          </p:nvPr>
        </p:nvGraphicFramePr>
        <p:xfrm>
          <a:off x="1103313" y="2052638"/>
          <a:ext cx="8947150" cy="79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109489972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61950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lv-LV" sz="1100" dirty="0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lv-LV" sz="1100">
                          <a:effectLst/>
                          <a:latin typeface="Arial" panose="020B0604020202020204" pitchFamily="34" charset="0"/>
                        </a:rPr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469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100">
                          <a:effectLst/>
                          <a:latin typeface="Arial" panose="020B0604020202020204" pitchFamily="34" charset="0"/>
                        </a:rPr>
                        <a:t>pirms lietvārda, kas sākas ar līdzskani a bird, a day, a picture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100" dirty="0">
                          <a:effectLst/>
                          <a:latin typeface="Arial" panose="020B0604020202020204" pitchFamily="34" charset="0"/>
                        </a:rPr>
                        <a:t>pirms lietvārda kas sākās ar patskani vai nelasāmu </a:t>
                      </a:r>
                      <a:r>
                        <a:rPr lang="lv-LV" sz="1100" b="1" dirty="0">
                          <a:effectLst/>
                          <a:latin typeface="Arial" panose="020B0604020202020204" pitchFamily="34" charset="0"/>
                        </a:rPr>
                        <a:t>- h</a:t>
                      </a:r>
                      <a:r>
                        <a:rPr lang="lv-LV" sz="1100" dirty="0">
                          <a:effectLst/>
                          <a:latin typeface="Arial" panose="020B0604020202020204" pitchFamily="34" charset="0"/>
                        </a:rPr>
                        <a:t>: </a:t>
                      </a:r>
                      <a:r>
                        <a:rPr lang="lv-LV" sz="1100" b="1" dirty="0"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r>
                        <a:rPr lang="lv-LV" sz="1100" dirty="0">
                          <a:effectLst/>
                          <a:latin typeface="Arial" panose="020B0604020202020204" pitchFamily="34" charset="0"/>
                        </a:rPr>
                        <a:t> answer; </a:t>
                      </a:r>
                      <a:r>
                        <a:rPr lang="lv-LV" sz="1100" b="1" dirty="0"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r>
                        <a:rPr lang="lv-LV" sz="1100" dirty="0">
                          <a:effectLst/>
                          <a:latin typeface="Arial" panose="020B0604020202020204" pitchFamily="34" charset="0"/>
                        </a:rPr>
                        <a:t> evening; </a:t>
                      </a:r>
                      <a:r>
                        <a:rPr lang="lv-LV" sz="1100" b="1" dirty="0"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r>
                        <a:rPr lang="lv-LV" sz="1100" dirty="0">
                          <a:effectLst/>
                          <a:latin typeface="Arial" panose="020B0604020202020204" pitchFamily="34" charset="0"/>
                        </a:rPr>
                        <a:t> hour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138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603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A4788-EF9B-4372-A9F5-ECE71519D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Artikuls THE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29DC962-08D2-4194-9BF0-A28CBAFA61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807328"/>
              </p:ext>
            </p:extLst>
          </p:nvPr>
        </p:nvGraphicFramePr>
        <p:xfrm>
          <a:off x="1103313" y="2052638"/>
          <a:ext cx="894752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7521">
                  <a:extLst>
                    <a:ext uri="{9D8B030D-6E8A-4147-A177-3AD203B41FA5}">
                      <a16:colId xmlns:a16="http://schemas.microsoft.com/office/drawing/2014/main" val="25841948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50" dirty="0">
                          <a:effectLst/>
                          <a:latin typeface="Arial" panose="020B0604020202020204" pitchFamily="34" charset="0"/>
                        </a:rPr>
                        <a:t>1. Ar lietvārdiem, kas jau ir minēti vai zināmi, kā vienskaitlī, tā arī daudzskaitlī!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9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2. Ar mūzikas inštrumentiem  Do you play </a:t>
                      </a:r>
                      <a:r>
                        <a:rPr lang="en-US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 piano?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76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3. Ar uzvārdiem, kas apzīmē visus ģimenes locekļus </a:t>
                      </a:r>
                      <a:r>
                        <a:rPr lang="lv-LV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 Egles live in Sigulda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862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4. Ar debespušu un vēju nosaukumiem  kā arī vispārākajā pakāpē </a:t>
                      </a:r>
                      <a:r>
                        <a:rPr lang="lv-LV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 North was </a:t>
                      </a:r>
                      <a:r>
                        <a:rPr lang="lv-LV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 coldest than east.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103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5. Ar dažādiem ēku nosaukumiem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743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6. Ar dažādu valsts nosaukumiem.  </a:t>
                      </a:r>
                      <a:r>
                        <a:rPr lang="en-US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 Soviet Union, </a:t>
                      </a:r>
                      <a:r>
                        <a:rPr lang="en-US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 U.S.S.R </a:t>
                      </a:r>
                      <a:r>
                        <a:rPr lang="en-US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 U.S.A., </a:t>
                      </a:r>
                      <a:r>
                        <a:rPr lang="en-US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en-US" sz="1050">
                          <a:effectLst/>
                          <a:latin typeface="Arial" panose="020B0604020202020204" pitchFamily="34" charset="0"/>
                        </a:rPr>
                        <a:t> United States of America.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353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7. Ar laikrakstu un žurnālu nosaukumiem. Do you read </a:t>
                      </a:r>
                      <a:r>
                        <a:rPr lang="lv-LV" sz="1050" b="1">
                          <a:effectLst/>
                          <a:latin typeface="Arial" panose="020B0604020202020204" pitchFamily="34" charset="0"/>
                        </a:rPr>
                        <a:t>the</a:t>
                      </a:r>
                      <a:r>
                        <a:rPr lang="lv-LV" sz="1050">
                          <a:effectLst/>
                          <a:latin typeface="Arial" panose="020B0604020202020204" pitchFamily="34" charset="0"/>
                        </a:rPr>
                        <a:t> Morning star?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3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50" dirty="0">
                          <a:effectLst/>
                          <a:latin typeface="Arial" panose="020B0604020202020204" pitchFamily="34" charset="0"/>
                        </a:rPr>
                        <a:t>8. Ar kuģu nosaukumiem. 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345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917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B0A9E-C009-4BA3-885B-028599EA2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Artikulu nelieto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5BBFEBB-1D0C-413A-ACE6-65F0F5CC28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721133"/>
              </p:ext>
            </p:extLst>
          </p:nvPr>
        </p:nvGraphicFramePr>
        <p:xfrm>
          <a:off x="1103313" y="2052638"/>
          <a:ext cx="89471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1024204681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4235252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200" dirty="0">
                          <a:effectLst/>
                          <a:latin typeface="Arial" panose="020B0604020202020204" pitchFamily="34" charset="0"/>
                        </a:rPr>
                        <a:t>Ar īpašvārdiem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Inta lives in Riga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376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Ar uzrunu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 come here, boy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718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Ar maltīšu nosaukumiem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come to breakfast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0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Ar gadalaiku nosaukumiem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Arial" panose="020B0604020202020204" pitchFamily="34" charset="0"/>
                        </a:rPr>
                        <a:t>It is warm in summer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947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200">
                          <a:effectLst/>
                          <a:latin typeface="Arial" panose="020B0604020202020204" pitchFamily="34" charset="0"/>
                        </a:rPr>
                        <a:t>Ar valodu un zinātņu nosaukumiem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200" dirty="0">
                          <a:effectLst/>
                          <a:latin typeface="Arial" panose="020B0604020202020204" pitchFamily="34" charset="0"/>
                        </a:rPr>
                        <a:t>We can speak Russian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982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70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F1E4B-EA5F-45A1-A407-4697EE685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3CC2E-4E79-4C3B-AC3F-975A7C177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7027287"/>
          </a:xfrm>
        </p:spPr>
        <p:txBody>
          <a:bodyPr>
            <a:normAutofit fontScale="25000" lnSpcReduction="20000"/>
          </a:bodyPr>
          <a:lstStyle/>
          <a:p>
            <a:r>
              <a:rPr lang="lv-LV" sz="4400" dirty="0"/>
              <a:t>The word may be:</a:t>
            </a:r>
          </a:p>
          <a:p>
            <a:r>
              <a:rPr lang="lv-LV" sz="4400" dirty="0"/>
              <a:t>Simple (vienkāršs): Work, sun, home</a:t>
            </a:r>
          </a:p>
          <a:p>
            <a:r>
              <a:rPr lang="lv-LV" sz="4400" dirty="0"/>
              <a:t>Compound (salikts) workroom; sunflower; good-looking</a:t>
            </a:r>
          </a:p>
          <a:p>
            <a:r>
              <a:rPr lang="lv-LV" sz="4400" dirty="0"/>
              <a:t>derived: (atvasināts): worker; sunny; homeless; godness; warmly</a:t>
            </a:r>
          </a:p>
          <a:p>
            <a:r>
              <a:rPr lang="lv-LV" sz="4400" dirty="0"/>
              <a:t>Derived words are formed by suffixes (piedēkļi) and prefixes (priedēkļi)</a:t>
            </a:r>
          </a:p>
          <a:p>
            <a:r>
              <a:rPr lang="lv-LV" sz="4400" dirty="0"/>
              <a:t> </a:t>
            </a:r>
          </a:p>
          <a:p>
            <a:r>
              <a:rPr lang="lv-LV" sz="4400" dirty="0"/>
              <a:t>Suffixes:</a:t>
            </a:r>
          </a:p>
          <a:p>
            <a:r>
              <a:rPr lang="lv-LV" sz="4400" b="1" dirty="0"/>
              <a:t>- er</a:t>
            </a:r>
            <a:r>
              <a:rPr lang="lv-LV" sz="4400" dirty="0"/>
              <a:t> </a:t>
            </a:r>
            <a:r>
              <a:rPr lang="lv-LV" sz="4400" b="1" dirty="0"/>
              <a:t>- or</a:t>
            </a:r>
            <a:r>
              <a:rPr lang="lv-LV" sz="4400" dirty="0"/>
              <a:t> Work</a:t>
            </a:r>
            <a:r>
              <a:rPr lang="lv-LV" sz="4400" b="1" dirty="0"/>
              <a:t>er</a:t>
            </a:r>
            <a:r>
              <a:rPr lang="lv-LV" sz="4400" dirty="0"/>
              <a:t>; writ</a:t>
            </a:r>
            <a:r>
              <a:rPr lang="lv-LV" sz="4400" b="1" dirty="0"/>
              <a:t>er</a:t>
            </a:r>
            <a:r>
              <a:rPr lang="lv-LV" sz="4400" dirty="0"/>
              <a:t>; beginn</a:t>
            </a:r>
            <a:r>
              <a:rPr lang="lv-LV" sz="4400" b="1" dirty="0"/>
              <a:t>er</a:t>
            </a:r>
            <a:r>
              <a:rPr lang="lv-LV" sz="4400" dirty="0"/>
              <a:t>; sail</a:t>
            </a:r>
            <a:r>
              <a:rPr lang="lv-LV" sz="4400" b="1" dirty="0"/>
              <a:t>or</a:t>
            </a:r>
            <a:r>
              <a:rPr lang="lv-LV" sz="4400" dirty="0"/>
              <a:t>; tract</a:t>
            </a:r>
            <a:r>
              <a:rPr lang="lv-LV" sz="4400" b="1" dirty="0"/>
              <a:t>or</a:t>
            </a:r>
            <a:r>
              <a:rPr lang="lv-LV" sz="4400" dirty="0"/>
              <a:t>; edit</a:t>
            </a:r>
            <a:r>
              <a:rPr lang="lv-LV" sz="4400" b="1" dirty="0"/>
              <a:t>or</a:t>
            </a:r>
            <a:endParaRPr lang="lv-LV" sz="4400" dirty="0"/>
          </a:p>
          <a:p>
            <a:r>
              <a:rPr lang="lv-LV" sz="4400" b="1" dirty="0"/>
              <a:t>- ism</a:t>
            </a:r>
            <a:r>
              <a:rPr lang="lv-LV" sz="4400" dirty="0"/>
              <a:t> real</a:t>
            </a:r>
            <a:r>
              <a:rPr lang="lv-LV" sz="4400" b="1" dirty="0"/>
              <a:t>ism</a:t>
            </a:r>
            <a:r>
              <a:rPr lang="lv-LV" sz="4400" dirty="0"/>
              <a:t>; natural</a:t>
            </a:r>
            <a:r>
              <a:rPr lang="lv-LV" sz="4400" b="1" dirty="0"/>
              <a:t>ism</a:t>
            </a:r>
            <a:r>
              <a:rPr lang="lv-LV" sz="4400" dirty="0"/>
              <a:t>; optim</a:t>
            </a:r>
            <a:r>
              <a:rPr lang="lv-LV" sz="4400" b="1" dirty="0"/>
              <a:t>ism</a:t>
            </a:r>
            <a:r>
              <a:rPr lang="lv-LV" sz="4400" dirty="0"/>
              <a:t>; patriot</a:t>
            </a:r>
            <a:r>
              <a:rPr lang="lv-LV" sz="4400" b="1" dirty="0"/>
              <a:t>ism</a:t>
            </a:r>
            <a:endParaRPr lang="lv-LV" sz="4400" dirty="0"/>
          </a:p>
          <a:p>
            <a:r>
              <a:rPr lang="lv-LV" sz="4400" dirty="0"/>
              <a:t> </a:t>
            </a:r>
            <a:r>
              <a:rPr lang="lv-LV" sz="4400" b="1" dirty="0"/>
              <a:t>- ist</a:t>
            </a:r>
            <a:r>
              <a:rPr lang="lv-LV" sz="4400" dirty="0"/>
              <a:t> real</a:t>
            </a:r>
            <a:r>
              <a:rPr lang="lv-LV" sz="4400" b="1" dirty="0"/>
              <a:t>ist</a:t>
            </a:r>
            <a:r>
              <a:rPr lang="lv-LV" sz="4400" dirty="0"/>
              <a:t>; natural</a:t>
            </a:r>
            <a:r>
              <a:rPr lang="lv-LV" sz="4400" b="1" dirty="0"/>
              <a:t>ist</a:t>
            </a:r>
            <a:r>
              <a:rPr lang="lv-LV" sz="4400" dirty="0"/>
              <a:t>; optim</a:t>
            </a:r>
            <a:r>
              <a:rPr lang="lv-LV" sz="4400" b="1" dirty="0"/>
              <a:t>ist</a:t>
            </a:r>
            <a:endParaRPr lang="lv-LV" sz="4400" dirty="0"/>
          </a:p>
          <a:p>
            <a:r>
              <a:rPr lang="lv-LV" sz="4400" b="1" dirty="0"/>
              <a:t>- ing</a:t>
            </a:r>
            <a:r>
              <a:rPr lang="lv-LV" sz="4400" dirty="0"/>
              <a:t> build</a:t>
            </a:r>
            <a:r>
              <a:rPr lang="lv-LV" sz="4400" b="1" dirty="0"/>
              <a:t>ing</a:t>
            </a:r>
            <a:r>
              <a:rPr lang="lv-LV" sz="4400" dirty="0"/>
              <a:t>; begin</a:t>
            </a:r>
            <a:r>
              <a:rPr lang="lv-LV" sz="4400" b="1" dirty="0"/>
              <a:t>ing</a:t>
            </a:r>
            <a:r>
              <a:rPr lang="lv-LV" sz="4400" dirty="0"/>
              <a:t>; sing</a:t>
            </a:r>
            <a:r>
              <a:rPr lang="lv-LV" sz="4400" b="1" dirty="0"/>
              <a:t>ing</a:t>
            </a:r>
            <a:r>
              <a:rPr lang="lv-LV" sz="4400" dirty="0"/>
              <a:t>; hik</a:t>
            </a:r>
            <a:r>
              <a:rPr lang="lv-LV" sz="4400" b="1" dirty="0"/>
              <a:t>ing</a:t>
            </a:r>
            <a:r>
              <a:rPr lang="lv-LV" sz="4400" dirty="0"/>
              <a:t>; end</a:t>
            </a:r>
            <a:r>
              <a:rPr lang="lv-LV" sz="4400" b="1" dirty="0"/>
              <a:t>ing</a:t>
            </a:r>
            <a:r>
              <a:rPr lang="lv-LV" sz="4400" dirty="0"/>
              <a:t>; row</a:t>
            </a:r>
            <a:r>
              <a:rPr lang="lv-LV" sz="4400" b="1" dirty="0"/>
              <a:t>ing</a:t>
            </a:r>
            <a:endParaRPr lang="lv-LV" sz="4400" dirty="0"/>
          </a:p>
          <a:p>
            <a:r>
              <a:rPr lang="lv-LV" sz="4400" b="1" dirty="0"/>
              <a:t>- ness</a:t>
            </a:r>
            <a:r>
              <a:rPr lang="lv-LV" sz="4400" dirty="0"/>
              <a:t> kind</a:t>
            </a:r>
            <a:r>
              <a:rPr lang="lv-LV" sz="4400" b="1" dirty="0"/>
              <a:t>ness</a:t>
            </a:r>
            <a:r>
              <a:rPr lang="lv-LV" sz="4400" dirty="0"/>
              <a:t>; dark</a:t>
            </a:r>
            <a:r>
              <a:rPr lang="lv-LV" sz="4400" b="1" dirty="0"/>
              <a:t>ness</a:t>
            </a:r>
            <a:r>
              <a:rPr lang="lv-LV" sz="4400" dirty="0"/>
              <a:t>; il</a:t>
            </a:r>
            <a:r>
              <a:rPr lang="lv-LV" sz="4400" b="1" dirty="0"/>
              <a:t>ness</a:t>
            </a:r>
            <a:r>
              <a:rPr lang="lv-LV" sz="4400" dirty="0"/>
              <a:t>; happi</a:t>
            </a:r>
            <a:r>
              <a:rPr lang="lv-LV" sz="4400" b="1" dirty="0"/>
              <a:t>ness</a:t>
            </a:r>
            <a:endParaRPr lang="lv-LV" sz="4400" dirty="0"/>
          </a:p>
          <a:p>
            <a:r>
              <a:rPr lang="lv-LV" sz="4400" b="1" dirty="0"/>
              <a:t>- ment</a:t>
            </a:r>
            <a:r>
              <a:rPr lang="lv-LV" sz="4400" dirty="0"/>
              <a:t> develop</a:t>
            </a:r>
            <a:r>
              <a:rPr lang="lv-LV" sz="4400" b="1" dirty="0"/>
              <a:t>ment</a:t>
            </a:r>
            <a:r>
              <a:rPr lang="lv-LV" sz="4400" dirty="0"/>
              <a:t>; move</a:t>
            </a:r>
            <a:r>
              <a:rPr lang="lv-LV" sz="4400" b="1" dirty="0"/>
              <a:t>ment</a:t>
            </a:r>
            <a:r>
              <a:rPr lang="lv-LV" sz="4400" dirty="0"/>
              <a:t>; agree</a:t>
            </a:r>
            <a:r>
              <a:rPr lang="lv-LV" sz="4400" b="1" dirty="0"/>
              <a:t>ment</a:t>
            </a:r>
            <a:endParaRPr lang="lv-LV" sz="4400" dirty="0"/>
          </a:p>
          <a:p>
            <a:r>
              <a:rPr lang="lv-LV" sz="4400" b="1" dirty="0"/>
              <a:t>- ship</a:t>
            </a:r>
            <a:r>
              <a:rPr lang="lv-LV" sz="4400" dirty="0"/>
              <a:t> friend</a:t>
            </a:r>
            <a:r>
              <a:rPr lang="lv-LV" sz="4400" b="1" dirty="0"/>
              <a:t>ship</a:t>
            </a:r>
            <a:r>
              <a:rPr lang="lv-LV" sz="4400" dirty="0"/>
              <a:t>; hard</a:t>
            </a:r>
            <a:r>
              <a:rPr lang="lv-LV" sz="4400" b="1" dirty="0"/>
              <a:t>ship</a:t>
            </a:r>
            <a:endParaRPr lang="lv-LV" sz="4400" dirty="0"/>
          </a:p>
          <a:p>
            <a:r>
              <a:rPr lang="lv-LV" sz="4400" b="1" dirty="0"/>
              <a:t>- ty</a:t>
            </a:r>
            <a:r>
              <a:rPr lang="lv-LV" sz="4400" dirty="0"/>
              <a:t> activi</a:t>
            </a:r>
            <a:r>
              <a:rPr lang="lv-LV" sz="4400" b="1" dirty="0"/>
              <a:t>ty</a:t>
            </a:r>
            <a:r>
              <a:rPr lang="lv-LV" sz="4400" dirty="0"/>
              <a:t>; quanti</a:t>
            </a:r>
            <a:r>
              <a:rPr lang="lv-LV" sz="4400" b="1" dirty="0"/>
              <a:t>ty</a:t>
            </a:r>
            <a:endParaRPr lang="lv-LV" sz="4400" dirty="0"/>
          </a:p>
          <a:p>
            <a:r>
              <a:rPr lang="lv-LV" sz="4400" b="1" dirty="0"/>
              <a:t>-y</a:t>
            </a:r>
            <a:r>
              <a:rPr lang="lv-LV" sz="4400" dirty="0"/>
              <a:t> dad</a:t>
            </a:r>
            <a:r>
              <a:rPr lang="lv-LV" sz="4400" b="1" dirty="0"/>
              <a:t>y</a:t>
            </a:r>
            <a:r>
              <a:rPr lang="lv-LV" sz="4400" dirty="0"/>
              <a:t>; Johhn</a:t>
            </a:r>
            <a:r>
              <a:rPr lang="lv-LV" sz="4400" b="1" dirty="0"/>
              <a:t>y</a:t>
            </a:r>
            <a:r>
              <a:rPr lang="lv-LV" sz="4400" dirty="0"/>
              <a:t>; Tomm</a:t>
            </a:r>
            <a:r>
              <a:rPr lang="lv-LV" sz="4400" b="1" dirty="0"/>
              <a:t>y</a:t>
            </a:r>
            <a:endParaRPr lang="lv-LV" sz="4400" dirty="0"/>
          </a:p>
          <a:p>
            <a:r>
              <a:rPr lang="lv-LV" sz="4400" b="1" dirty="0"/>
              <a:t>-th</a:t>
            </a:r>
            <a:r>
              <a:rPr lang="lv-LV" sz="4400" dirty="0"/>
              <a:t> dea</a:t>
            </a:r>
            <a:r>
              <a:rPr lang="lv-LV" sz="4400" b="1" dirty="0"/>
              <a:t>th</a:t>
            </a:r>
            <a:r>
              <a:rPr lang="lv-LV" sz="4400" dirty="0"/>
              <a:t>; leng</a:t>
            </a:r>
            <a:r>
              <a:rPr lang="lv-LV" sz="4400" b="1" dirty="0"/>
              <a:t>th</a:t>
            </a:r>
            <a:r>
              <a:rPr lang="lv-LV" sz="4400" dirty="0"/>
              <a:t>; tru</a:t>
            </a:r>
            <a:r>
              <a:rPr lang="lv-LV" sz="4400" b="1" dirty="0"/>
              <a:t>th</a:t>
            </a:r>
            <a:r>
              <a:rPr lang="lv-LV" sz="4400" dirty="0"/>
              <a:t>; dep</a:t>
            </a:r>
            <a:r>
              <a:rPr lang="lv-LV" sz="4400" b="1" dirty="0"/>
              <a:t>th</a:t>
            </a:r>
            <a:endParaRPr lang="lv-LV" sz="4400" dirty="0"/>
          </a:p>
          <a:p>
            <a:r>
              <a:rPr lang="lv-LV" sz="4400" dirty="0"/>
              <a:t>Prefixes are:</a:t>
            </a:r>
          </a:p>
          <a:p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- un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un</a:t>
            </a:r>
            <a:r>
              <a:rPr lang="lv-LV" sz="4400" dirty="0">
                <a:solidFill>
                  <a:schemeClr val="bg1"/>
                </a:solidFill>
              </a:rPr>
              <a:t>happy; </a:t>
            </a:r>
            <a:r>
              <a:rPr lang="lv-LV" sz="4400" b="1" dirty="0">
                <a:solidFill>
                  <a:schemeClr val="bg1"/>
                </a:solidFill>
              </a:rPr>
              <a:t>un</a:t>
            </a:r>
            <a:r>
              <a:rPr lang="lv-LV" sz="4400" dirty="0">
                <a:solidFill>
                  <a:schemeClr val="bg1"/>
                </a:solidFill>
              </a:rPr>
              <a:t>friendly; </a:t>
            </a:r>
            <a:r>
              <a:rPr lang="lv-LV" sz="4400" b="1" dirty="0">
                <a:solidFill>
                  <a:schemeClr val="bg1"/>
                </a:solidFill>
              </a:rPr>
              <a:t>un</a:t>
            </a:r>
            <a:r>
              <a:rPr lang="lv-LV" sz="4400" dirty="0">
                <a:solidFill>
                  <a:schemeClr val="bg1"/>
                </a:solidFill>
              </a:rPr>
              <a:t>broken; </a:t>
            </a:r>
            <a:r>
              <a:rPr lang="lv-LV" sz="4400" b="1" dirty="0">
                <a:solidFill>
                  <a:schemeClr val="bg1"/>
                </a:solidFill>
              </a:rPr>
              <a:t>un</a:t>
            </a:r>
            <a:r>
              <a:rPr lang="lv-LV" sz="4400" dirty="0">
                <a:solidFill>
                  <a:schemeClr val="bg1"/>
                </a:solidFill>
              </a:rPr>
              <a:t>common</a:t>
            </a:r>
          </a:p>
          <a:p>
            <a:r>
              <a:rPr lang="lv-LV" sz="4400" b="1" dirty="0">
                <a:solidFill>
                  <a:schemeClr val="bg1"/>
                </a:solidFill>
              </a:rPr>
              <a:t> - im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im</a:t>
            </a:r>
            <a:r>
              <a:rPr lang="lv-LV" sz="4400" dirty="0">
                <a:solidFill>
                  <a:schemeClr val="bg1"/>
                </a:solidFill>
              </a:rPr>
              <a:t>polite; </a:t>
            </a:r>
            <a:r>
              <a:rPr lang="lv-LV" sz="4400" b="1" dirty="0">
                <a:solidFill>
                  <a:schemeClr val="bg1"/>
                </a:solidFill>
              </a:rPr>
              <a:t>im</a:t>
            </a:r>
            <a:r>
              <a:rPr lang="lv-LV" sz="4400" dirty="0">
                <a:solidFill>
                  <a:schemeClr val="bg1"/>
                </a:solidFill>
              </a:rPr>
              <a:t>moral; </a:t>
            </a:r>
            <a:r>
              <a:rPr lang="lv-LV" sz="4400" b="1" dirty="0">
                <a:solidFill>
                  <a:schemeClr val="bg1"/>
                </a:solidFill>
              </a:rPr>
              <a:t>im</a:t>
            </a:r>
            <a:r>
              <a:rPr lang="lv-LV" sz="4400" dirty="0">
                <a:solidFill>
                  <a:schemeClr val="bg1"/>
                </a:solidFill>
              </a:rPr>
              <a:t>personal; </a:t>
            </a:r>
            <a:r>
              <a:rPr lang="lv-LV" sz="4400" b="1" dirty="0">
                <a:solidFill>
                  <a:schemeClr val="bg1"/>
                </a:solidFill>
              </a:rPr>
              <a:t>im</a:t>
            </a:r>
            <a:r>
              <a:rPr lang="lv-LV" sz="4400" dirty="0">
                <a:solidFill>
                  <a:schemeClr val="bg1"/>
                </a:solidFill>
              </a:rPr>
              <a:t>patient</a:t>
            </a:r>
          </a:p>
          <a:p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-in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in</a:t>
            </a:r>
            <a:r>
              <a:rPr lang="lv-LV" sz="4400" dirty="0">
                <a:solidFill>
                  <a:schemeClr val="bg1"/>
                </a:solidFill>
              </a:rPr>
              <a:t>direct; </a:t>
            </a:r>
            <a:r>
              <a:rPr lang="lv-LV" sz="4400" b="1" dirty="0">
                <a:solidFill>
                  <a:schemeClr val="bg1"/>
                </a:solidFill>
              </a:rPr>
              <a:t>in</a:t>
            </a:r>
            <a:r>
              <a:rPr lang="lv-LV" sz="4400" dirty="0">
                <a:solidFill>
                  <a:schemeClr val="bg1"/>
                </a:solidFill>
              </a:rPr>
              <a:t>human; </a:t>
            </a:r>
            <a:r>
              <a:rPr lang="lv-LV" sz="4400" b="1" dirty="0">
                <a:solidFill>
                  <a:schemeClr val="bg1"/>
                </a:solidFill>
              </a:rPr>
              <a:t>in</a:t>
            </a:r>
            <a:r>
              <a:rPr lang="lv-LV" sz="4400" dirty="0">
                <a:solidFill>
                  <a:schemeClr val="bg1"/>
                </a:solidFill>
              </a:rPr>
              <a:t>definite</a:t>
            </a:r>
          </a:p>
          <a:p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-mis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mis</a:t>
            </a:r>
            <a:r>
              <a:rPr lang="lv-LV" sz="4400" dirty="0">
                <a:solidFill>
                  <a:schemeClr val="bg1"/>
                </a:solidFill>
              </a:rPr>
              <a:t>take; </a:t>
            </a:r>
            <a:r>
              <a:rPr lang="lv-LV" sz="4400" b="1" dirty="0">
                <a:solidFill>
                  <a:schemeClr val="bg1"/>
                </a:solidFill>
              </a:rPr>
              <a:t>mis</a:t>
            </a:r>
            <a:r>
              <a:rPr lang="lv-LV" sz="4400" dirty="0">
                <a:solidFill>
                  <a:schemeClr val="bg1"/>
                </a:solidFill>
              </a:rPr>
              <a:t>use</a:t>
            </a:r>
          </a:p>
          <a:p>
            <a:r>
              <a:rPr lang="lv-LV" sz="4400" b="1" dirty="0">
                <a:solidFill>
                  <a:schemeClr val="bg1"/>
                </a:solidFill>
              </a:rPr>
              <a:t>- dis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dis</a:t>
            </a:r>
            <a:r>
              <a:rPr lang="lv-LV" sz="4400" dirty="0">
                <a:solidFill>
                  <a:schemeClr val="bg1"/>
                </a:solidFill>
              </a:rPr>
              <a:t>honest; </a:t>
            </a:r>
            <a:r>
              <a:rPr lang="lv-LV" sz="4400" b="1" dirty="0">
                <a:solidFill>
                  <a:schemeClr val="bg1"/>
                </a:solidFill>
              </a:rPr>
              <a:t>dis</a:t>
            </a:r>
            <a:r>
              <a:rPr lang="lv-LV" sz="4400" dirty="0">
                <a:solidFill>
                  <a:schemeClr val="bg1"/>
                </a:solidFill>
              </a:rPr>
              <a:t>agree; </a:t>
            </a:r>
            <a:r>
              <a:rPr lang="lv-LV" sz="4400" b="1" dirty="0">
                <a:solidFill>
                  <a:schemeClr val="bg1"/>
                </a:solidFill>
              </a:rPr>
              <a:t>dis</a:t>
            </a:r>
            <a:r>
              <a:rPr lang="lv-LV" sz="4400" dirty="0">
                <a:solidFill>
                  <a:schemeClr val="bg1"/>
                </a:solidFill>
              </a:rPr>
              <a:t>please; </a:t>
            </a:r>
            <a:r>
              <a:rPr lang="lv-LV" sz="4400" b="1" dirty="0">
                <a:solidFill>
                  <a:schemeClr val="bg1"/>
                </a:solidFill>
              </a:rPr>
              <a:t>dis</a:t>
            </a:r>
            <a:r>
              <a:rPr lang="lv-LV" sz="4400" dirty="0">
                <a:solidFill>
                  <a:schemeClr val="bg1"/>
                </a:solidFill>
              </a:rPr>
              <a:t>arm</a:t>
            </a:r>
          </a:p>
          <a:p>
            <a:r>
              <a:rPr lang="lv-LV" sz="4400" b="1" dirty="0">
                <a:solidFill>
                  <a:schemeClr val="bg1"/>
                </a:solidFill>
              </a:rPr>
              <a:t>-re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re</a:t>
            </a:r>
            <a:r>
              <a:rPr lang="lv-LV" sz="4400" dirty="0">
                <a:solidFill>
                  <a:schemeClr val="bg1"/>
                </a:solidFill>
              </a:rPr>
              <a:t>turn; </a:t>
            </a:r>
            <a:r>
              <a:rPr lang="lv-LV" sz="4400" b="1" dirty="0">
                <a:solidFill>
                  <a:schemeClr val="bg1"/>
                </a:solidFill>
              </a:rPr>
              <a:t>re</a:t>
            </a:r>
            <a:r>
              <a:rPr lang="lv-LV" sz="4400" dirty="0">
                <a:solidFill>
                  <a:schemeClr val="bg1"/>
                </a:solidFill>
              </a:rPr>
              <a:t>form; </a:t>
            </a:r>
            <a:r>
              <a:rPr lang="lv-LV" sz="4400" b="1" dirty="0">
                <a:solidFill>
                  <a:schemeClr val="bg1"/>
                </a:solidFill>
              </a:rPr>
              <a:t>re</a:t>
            </a:r>
            <a:r>
              <a:rPr lang="lv-LV" sz="4400" dirty="0">
                <a:solidFill>
                  <a:schemeClr val="bg1"/>
                </a:solidFill>
              </a:rPr>
              <a:t>write; </a:t>
            </a:r>
            <a:r>
              <a:rPr lang="lv-LV" sz="4400" b="1" dirty="0">
                <a:solidFill>
                  <a:schemeClr val="bg1"/>
                </a:solidFill>
              </a:rPr>
              <a:t>re</a:t>
            </a:r>
            <a:r>
              <a:rPr lang="lv-LV" sz="4400" dirty="0">
                <a:solidFill>
                  <a:schemeClr val="bg1"/>
                </a:solidFill>
              </a:rPr>
              <a:t>port</a:t>
            </a:r>
          </a:p>
          <a:p>
            <a:r>
              <a:rPr lang="lv-LV" sz="4400" b="1" dirty="0">
                <a:solidFill>
                  <a:schemeClr val="bg1"/>
                </a:solidFill>
              </a:rPr>
              <a:t>-ex</a:t>
            </a:r>
            <a:r>
              <a:rPr lang="lv-LV" sz="4400" dirty="0">
                <a:solidFill>
                  <a:schemeClr val="bg1"/>
                </a:solidFill>
              </a:rPr>
              <a:t> </a:t>
            </a:r>
            <a:r>
              <a:rPr lang="lv-LV" sz="4400" b="1" dirty="0">
                <a:solidFill>
                  <a:schemeClr val="bg1"/>
                </a:solidFill>
              </a:rPr>
              <a:t>ex</a:t>
            </a:r>
            <a:r>
              <a:rPr lang="lv-LV" sz="4400" dirty="0">
                <a:solidFill>
                  <a:schemeClr val="bg1"/>
                </a:solidFill>
              </a:rPr>
              <a:t>press; </a:t>
            </a:r>
            <a:r>
              <a:rPr lang="lv-LV" sz="4400" b="1" dirty="0">
                <a:solidFill>
                  <a:schemeClr val="bg1"/>
                </a:solidFill>
              </a:rPr>
              <a:t>ex</a:t>
            </a:r>
            <a:r>
              <a:rPr lang="lv-LV" sz="4400" dirty="0">
                <a:solidFill>
                  <a:schemeClr val="bg1"/>
                </a:solidFill>
              </a:rPr>
              <a:t>tract; </a:t>
            </a:r>
            <a:r>
              <a:rPr lang="lv-LV" sz="4400" b="1" dirty="0">
                <a:solidFill>
                  <a:schemeClr val="bg1"/>
                </a:solidFill>
              </a:rPr>
              <a:t>ex</a:t>
            </a:r>
            <a:r>
              <a:rPr lang="lv-LV" sz="4400" dirty="0">
                <a:solidFill>
                  <a:schemeClr val="bg1"/>
                </a:solidFill>
              </a:rPr>
              <a:t>plain; </a:t>
            </a:r>
            <a:r>
              <a:rPr lang="lv-LV" sz="4400" b="1" dirty="0">
                <a:solidFill>
                  <a:schemeClr val="bg1"/>
                </a:solidFill>
              </a:rPr>
              <a:t>ex</a:t>
            </a:r>
            <a:r>
              <a:rPr lang="lv-LV" sz="4400" dirty="0">
                <a:solidFill>
                  <a:schemeClr val="bg1"/>
                </a:solidFill>
              </a:rPr>
              <a:t>port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980196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415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Nobeigums</vt:lpstr>
      <vt:lpstr>Artikuls a/an</vt:lpstr>
      <vt:lpstr>Artikuls THE</vt:lpstr>
      <vt:lpstr>Artikulu nelieto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Nobeigums</dc:title>
  <dc:creator>fg</dc:creator>
  <cp:lastModifiedBy>fg</cp:lastModifiedBy>
  <cp:revision>2</cp:revision>
  <dcterms:created xsi:type="dcterms:W3CDTF">2020-06-24T10:19:49Z</dcterms:created>
  <dcterms:modified xsi:type="dcterms:W3CDTF">2020-06-24T10:27:49Z</dcterms:modified>
</cp:coreProperties>
</file>